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313" r:id="rId3"/>
    <p:sldId id="257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297" r:id="rId12"/>
    <p:sldId id="315" r:id="rId13"/>
    <p:sldId id="298" r:id="rId14"/>
    <p:sldId id="299" r:id="rId15"/>
    <p:sldId id="301" r:id="rId16"/>
    <p:sldId id="323" r:id="rId17"/>
    <p:sldId id="32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CC"/>
    <a:srgbClr val="FF5050"/>
    <a:srgbClr val="FF0066"/>
    <a:srgbClr val="66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A22036-8AF8-4076-890D-53AAB22E2CB5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2604069A-4616-4462-923D-7FF58AA2D26E}">
      <dgm:prSet phldrT="[Текст]" phldr="1"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p3d prstMaterial="flat">
          <a:bevelT/>
        </a:sp3d>
      </dgm:spPr>
      <dgm:t>
        <a:bodyPr/>
        <a:lstStyle/>
        <a:p>
          <a:endParaRPr lang="ru-RU" dirty="0"/>
        </a:p>
      </dgm:t>
    </dgm:pt>
    <dgm:pt modelId="{6C6D7536-014D-4CBD-9F71-7833D7CE6D81}" type="parTrans" cxnId="{3EDC0EA2-8B68-45B5-BC68-1D7453D1F6B9}">
      <dgm:prSet/>
      <dgm:spPr/>
      <dgm:t>
        <a:bodyPr/>
        <a:lstStyle/>
        <a:p>
          <a:endParaRPr lang="ru-RU"/>
        </a:p>
      </dgm:t>
    </dgm:pt>
    <dgm:pt modelId="{F9428B33-9041-450F-A6F0-E27E66782C0D}" type="sibTrans" cxnId="{3EDC0EA2-8B68-45B5-BC68-1D7453D1F6B9}">
      <dgm:prSet/>
      <dgm:spPr/>
      <dgm:t>
        <a:bodyPr/>
        <a:lstStyle/>
        <a:p>
          <a:endParaRPr lang="ru-RU"/>
        </a:p>
      </dgm:t>
    </dgm:pt>
    <dgm:pt modelId="{A01851DC-14B0-4942-9AE2-459EB367BA86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2600" dirty="0" smtClean="0">
              <a:latin typeface="+mj-lt"/>
            </a:rPr>
            <a:t>в территориальный отдел полиции </a:t>
          </a:r>
          <a:endParaRPr lang="ru-RU" sz="2600" dirty="0">
            <a:latin typeface="+mj-lt"/>
          </a:endParaRPr>
        </a:p>
      </dgm:t>
    </dgm:pt>
    <dgm:pt modelId="{FECE3D3F-9C1E-4465-B0FB-AB52FACC8FEC}" type="parTrans" cxnId="{19526CFD-28BA-4E51-9D77-20F9254C4436}">
      <dgm:prSet/>
      <dgm:spPr/>
      <dgm:t>
        <a:bodyPr/>
        <a:lstStyle/>
        <a:p>
          <a:endParaRPr lang="ru-RU"/>
        </a:p>
      </dgm:t>
    </dgm:pt>
    <dgm:pt modelId="{13371B65-9A4E-45C4-A609-673960204216}" type="sibTrans" cxnId="{19526CFD-28BA-4E51-9D77-20F9254C4436}">
      <dgm:prSet/>
      <dgm:spPr/>
      <dgm:t>
        <a:bodyPr/>
        <a:lstStyle/>
        <a:p>
          <a:endParaRPr lang="ru-RU"/>
        </a:p>
      </dgm:t>
    </dgm:pt>
    <dgm:pt modelId="{E1F5DEE5-C080-4446-9A65-0606E08AD343}">
      <dgm:prSet phldrT="[Текст]" phldr="1"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dirty="0"/>
        </a:p>
      </dgm:t>
    </dgm:pt>
    <dgm:pt modelId="{BCC57F2A-7EDF-4555-A560-69BC8E3ECEA4}" type="parTrans" cxnId="{E46A9B92-6E2E-48FE-A2D4-1E2C803FF6FF}">
      <dgm:prSet/>
      <dgm:spPr/>
      <dgm:t>
        <a:bodyPr/>
        <a:lstStyle/>
        <a:p>
          <a:endParaRPr lang="ru-RU"/>
        </a:p>
      </dgm:t>
    </dgm:pt>
    <dgm:pt modelId="{3411BE69-1356-4A98-B993-88D5CFA42D6B}" type="sibTrans" cxnId="{E46A9B92-6E2E-48FE-A2D4-1E2C803FF6FF}">
      <dgm:prSet/>
      <dgm:spPr/>
      <dgm:t>
        <a:bodyPr/>
        <a:lstStyle/>
        <a:p>
          <a:endParaRPr lang="ru-RU"/>
        </a:p>
      </dgm:t>
    </dgm:pt>
    <dgm:pt modelId="{33F6E986-CE0A-432C-A652-CF0E5FB8B975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sz="2600" dirty="0" smtClean="0">
              <a:latin typeface="+mj-lt"/>
            </a:rPr>
            <a:t>в ГКУЗ «ВОДКПБ»</a:t>
          </a:r>
          <a:endParaRPr lang="ru-RU" sz="2600" dirty="0">
            <a:latin typeface="+mj-lt"/>
          </a:endParaRPr>
        </a:p>
      </dgm:t>
    </dgm:pt>
    <dgm:pt modelId="{253853FD-AE70-4721-8FC0-A708B8F3663A}" type="parTrans" cxnId="{7A697DD2-198F-46AC-9EA5-F1C87131B1B3}">
      <dgm:prSet/>
      <dgm:spPr/>
      <dgm:t>
        <a:bodyPr/>
        <a:lstStyle/>
        <a:p>
          <a:endParaRPr lang="ru-RU"/>
        </a:p>
      </dgm:t>
    </dgm:pt>
    <dgm:pt modelId="{D3996800-2A8D-41A8-BA1A-79C8E65A0B30}" type="sibTrans" cxnId="{7A697DD2-198F-46AC-9EA5-F1C87131B1B3}">
      <dgm:prSet/>
      <dgm:spPr/>
      <dgm:t>
        <a:bodyPr/>
        <a:lstStyle/>
        <a:p>
          <a:endParaRPr lang="ru-RU"/>
        </a:p>
      </dgm:t>
    </dgm:pt>
    <dgm:pt modelId="{5AF688D2-5748-4181-89C3-3056BC4437FD}">
      <dgm:prSet phldrT="[Текст]" phldr="1"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dirty="0"/>
        </a:p>
      </dgm:t>
    </dgm:pt>
    <dgm:pt modelId="{DBCBB0D9-E2B7-4FAE-BEE3-62D06EFF9C68}" type="parTrans" cxnId="{5E525C36-4ECB-42F8-AA4B-EC172F6C9EDD}">
      <dgm:prSet/>
      <dgm:spPr/>
      <dgm:t>
        <a:bodyPr/>
        <a:lstStyle/>
        <a:p>
          <a:endParaRPr lang="ru-RU"/>
        </a:p>
      </dgm:t>
    </dgm:pt>
    <dgm:pt modelId="{92D1DE0F-7280-4C18-AFC5-0107DEDC072F}" type="sibTrans" cxnId="{5E525C36-4ECB-42F8-AA4B-EC172F6C9EDD}">
      <dgm:prSet/>
      <dgm:spPr/>
      <dgm:t>
        <a:bodyPr/>
        <a:lstStyle/>
        <a:p>
          <a:endParaRPr lang="ru-RU"/>
        </a:p>
      </dgm:t>
    </dgm:pt>
    <dgm:pt modelId="{12EF43B1-C722-4476-B3C8-08CC0ED57F5C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2600" dirty="0" smtClean="0">
              <a:latin typeface="+mj-lt"/>
            </a:rPr>
            <a:t>в комиссию по делам несовершеннолетних</a:t>
          </a:r>
          <a:endParaRPr lang="ru-RU" sz="2600" dirty="0">
            <a:latin typeface="+mj-lt"/>
          </a:endParaRPr>
        </a:p>
      </dgm:t>
    </dgm:pt>
    <dgm:pt modelId="{4E0F181A-E9E0-4964-AC98-74FC27BB8A9B}" type="parTrans" cxnId="{9AD1DDF5-CC0E-47A2-878C-65B8684E3549}">
      <dgm:prSet/>
      <dgm:spPr/>
      <dgm:t>
        <a:bodyPr/>
        <a:lstStyle/>
        <a:p>
          <a:endParaRPr lang="ru-RU"/>
        </a:p>
      </dgm:t>
    </dgm:pt>
    <dgm:pt modelId="{0250D813-8AF8-4E45-844D-252FDED51D92}" type="sibTrans" cxnId="{9AD1DDF5-CC0E-47A2-878C-65B8684E3549}">
      <dgm:prSet/>
      <dgm:spPr/>
      <dgm:t>
        <a:bodyPr/>
        <a:lstStyle/>
        <a:p>
          <a:endParaRPr lang="ru-RU"/>
        </a:p>
      </dgm:t>
    </dgm:pt>
    <dgm:pt modelId="{DF9806DF-5F0F-4AAB-B174-CE3535824F0B}">
      <dgm:prSet/>
      <dgm:spPr>
        <a:solidFill>
          <a:srgbClr val="FF0000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dirty="0"/>
        </a:p>
      </dgm:t>
    </dgm:pt>
    <dgm:pt modelId="{C417F562-DED6-40A6-AD04-81C2E54E5A98}" type="parTrans" cxnId="{6312E54E-D015-4D92-898A-C1CF22F6866B}">
      <dgm:prSet/>
      <dgm:spPr/>
      <dgm:t>
        <a:bodyPr/>
        <a:lstStyle/>
        <a:p>
          <a:endParaRPr lang="ru-RU"/>
        </a:p>
      </dgm:t>
    </dgm:pt>
    <dgm:pt modelId="{D2B0BA86-9E8A-43EA-A8EF-BD2F14BCE997}" type="sibTrans" cxnId="{6312E54E-D015-4D92-898A-C1CF22F6866B}">
      <dgm:prSet/>
      <dgm:spPr/>
      <dgm:t>
        <a:bodyPr/>
        <a:lstStyle/>
        <a:p>
          <a:endParaRPr lang="ru-RU"/>
        </a:p>
      </dgm:t>
    </dgm:pt>
    <dgm:pt modelId="{37C83395-07CC-44A1-BD93-5DC64BF2660F}">
      <dgm:prSet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ru-RU" sz="2600" dirty="0" smtClean="0">
              <a:latin typeface="+mj-lt"/>
            </a:rPr>
            <a:t>в комитет здравоохранения</a:t>
          </a:r>
          <a:endParaRPr lang="ru-RU" sz="2600" dirty="0">
            <a:latin typeface="+mj-lt"/>
          </a:endParaRPr>
        </a:p>
      </dgm:t>
    </dgm:pt>
    <dgm:pt modelId="{A5366132-4788-4CE2-9A37-7802D825F823}" type="parTrans" cxnId="{BBB4AF7F-EE63-4381-87AA-23B6919D12E1}">
      <dgm:prSet/>
      <dgm:spPr/>
      <dgm:t>
        <a:bodyPr/>
        <a:lstStyle/>
        <a:p>
          <a:endParaRPr lang="ru-RU"/>
        </a:p>
      </dgm:t>
    </dgm:pt>
    <dgm:pt modelId="{14F18B56-0708-4A88-B49C-0E8702C0A2F1}" type="sibTrans" cxnId="{BBB4AF7F-EE63-4381-87AA-23B6919D12E1}">
      <dgm:prSet/>
      <dgm:spPr/>
      <dgm:t>
        <a:bodyPr/>
        <a:lstStyle/>
        <a:p>
          <a:endParaRPr lang="ru-RU"/>
        </a:p>
      </dgm:t>
    </dgm:pt>
    <dgm:pt modelId="{9F3BD255-460F-47B5-B98A-FF6097FA4E37}" type="pres">
      <dgm:prSet presAssocID="{B5A22036-8AF8-4076-890D-53AAB22E2C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9B653-F28C-4A5D-9B12-D4CAC7EC04EC}" type="pres">
      <dgm:prSet presAssocID="{2604069A-4616-4462-923D-7FF58AA2D26E}" presName="composite" presStyleCnt="0"/>
      <dgm:spPr/>
    </dgm:pt>
    <dgm:pt modelId="{61A67502-C302-445E-82CC-C62C7629364C}" type="pres">
      <dgm:prSet presAssocID="{2604069A-4616-4462-923D-7FF58AA2D26E}" presName="parentText" presStyleLbl="alignNode1" presStyleIdx="0" presStyleCnt="4" custLinFactNeighborX="0" custLinFactNeighborY="-2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6EDFA-3B6C-45DE-872B-023A1CD907A2}" type="pres">
      <dgm:prSet presAssocID="{2604069A-4616-4462-923D-7FF58AA2D26E}" presName="descendantText" presStyleLbl="alignAcc1" presStyleIdx="0" presStyleCnt="4" custLinFactNeighborX="664" custLinFactNeighborY="2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BDF51-FC99-46C8-90D1-63C6FFC19117}" type="pres">
      <dgm:prSet presAssocID="{F9428B33-9041-450F-A6F0-E27E66782C0D}" presName="sp" presStyleCnt="0"/>
      <dgm:spPr/>
    </dgm:pt>
    <dgm:pt modelId="{6F308CC8-F934-413E-99ED-3BC26BF7DC07}" type="pres">
      <dgm:prSet presAssocID="{E1F5DEE5-C080-4446-9A65-0606E08AD343}" presName="composite" presStyleCnt="0"/>
      <dgm:spPr/>
    </dgm:pt>
    <dgm:pt modelId="{9767F8A9-93FB-4560-A085-D150478A3D97}" type="pres">
      <dgm:prSet presAssocID="{E1F5DEE5-C080-4446-9A65-0606E08AD34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2D06-7EA1-4E0A-AB8C-78D730242F69}" type="pres">
      <dgm:prSet presAssocID="{E1F5DEE5-C080-4446-9A65-0606E08AD34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41AA3-ADA2-4197-B060-249ABA4ECE0F}" type="pres">
      <dgm:prSet presAssocID="{3411BE69-1356-4A98-B993-88D5CFA42D6B}" presName="sp" presStyleCnt="0"/>
      <dgm:spPr/>
    </dgm:pt>
    <dgm:pt modelId="{99E72AC2-E3BF-4D60-B54D-B3B119317B07}" type="pres">
      <dgm:prSet presAssocID="{5AF688D2-5748-4181-89C3-3056BC4437FD}" presName="composite" presStyleCnt="0"/>
      <dgm:spPr/>
    </dgm:pt>
    <dgm:pt modelId="{68BA411F-38AB-4F3A-944C-17AD2C0A32E2}" type="pres">
      <dgm:prSet presAssocID="{5AF688D2-5748-4181-89C3-3056BC4437FD}" presName="parentText" presStyleLbl="alignNode1" presStyleIdx="2" presStyleCnt="4" custLinFactNeighborX="1150" custLinFactNeighborY="40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AF7A6-A0CA-41BC-A41B-D8513589215F}" type="pres">
      <dgm:prSet presAssocID="{5AF688D2-5748-4181-89C3-3056BC4437F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2EE7B-8615-499E-B55A-AD5A8EF2F47F}" type="pres">
      <dgm:prSet presAssocID="{92D1DE0F-7280-4C18-AFC5-0107DEDC072F}" presName="sp" presStyleCnt="0"/>
      <dgm:spPr/>
    </dgm:pt>
    <dgm:pt modelId="{7C6FA34C-130A-4E06-A363-9BC5DE7F3494}" type="pres">
      <dgm:prSet presAssocID="{DF9806DF-5F0F-4AAB-B174-CE3535824F0B}" presName="composite" presStyleCnt="0"/>
      <dgm:spPr/>
    </dgm:pt>
    <dgm:pt modelId="{5FC501E9-98C0-4506-8E79-91CB5BB04B0A}" type="pres">
      <dgm:prSet presAssocID="{DF9806DF-5F0F-4AAB-B174-CE3535824F0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1BFC2-4A05-4E35-AF2D-ECBF3EE56B86}" type="pres">
      <dgm:prSet presAssocID="{DF9806DF-5F0F-4AAB-B174-CE3535824F0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818AC1-FFBA-4EBD-9859-3361C800DE39}" type="presOf" srcId="{2604069A-4616-4462-923D-7FF58AA2D26E}" destId="{61A67502-C302-445E-82CC-C62C7629364C}" srcOrd="0" destOrd="0" presId="urn:microsoft.com/office/officeart/2005/8/layout/chevron2"/>
    <dgm:cxn modelId="{3EDC0EA2-8B68-45B5-BC68-1D7453D1F6B9}" srcId="{B5A22036-8AF8-4076-890D-53AAB22E2CB5}" destId="{2604069A-4616-4462-923D-7FF58AA2D26E}" srcOrd="0" destOrd="0" parTransId="{6C6D7536-014D-4CBD-9F71-7833D7CE6D81}" sibTransId="{F9428B33-9041-450F-A6F0-E27E66782C0D}"/>
    <dgm:cxn modelId="{CFA2B9D5-92F3-4A67-88BB-E5506644EB0B}" type="presOf" srcId="{5AF688D2-5748-4181-89C3-3056BC4437FD}" destId="{68BA411F-38AB-4F3A-944C-17AD2C0A32E2}" srcOrd="0" destOrd="0" presId="urn:microsoft.com/office/officeart/2005/8/layout/chevron2"/>
    <dgm:cxn modelId="{44116C4D-5C70-4C68-BF9A-8B7D9B25978B}" type="presOf" srcId="{12EF43B1-C722-4476-B3C8-08CC0ED57F5C}" destId="{B88AF7A6-A0CA-41BC-A41B-D8513589215F}" srcOrd="0" destOrd="0" presId="urn:microsoft.com/office/officeart/2005/8/layout/chevron2"/>
    <dgm:cxn modelId="{19526CFD-28BA-4E51-9D77-20F9254C4436}" srcId="{2604069A-4616-4462-923D-7FF58AA2D26E}" destId="{A01851DC-14B0-4942-9AE2-459EB367BA86}" srcOrd="0" destOrd="0" parTransId="{FECE3D3F-9C1E-4465-B0FB-AB52FACC8FEC}" sibTransId="{13371B65-9A4E-45C4-A609-673960204216}"/>
    <dgm:cxn modelId="{6312E54E-D015-4D92-898A-C1CF22F6866B}" srcId="{B5A22036-8AF8-4076-890D-53AAB22E2CB5}" destId="{DF9806DF-5F0F-4AAB-B174-CE3535824F0B}" srcOrd="3" destOrd="0" parTransId="{C417F562-DED6-40A6-AD04-81C2E54E5A98}" sibTransId="{D2B0BA86-9E8A-43EA-A8EF-BD2F14BCE997}"/>
    <dgm:cxn modelId="{666690BC-903E-480E-91D3-9599C3BFEA86}" type="presOf" srcId="{33F6E986-CE0A-432C-A652-CF0E5FB8B975}" destId="{06132D06-7EA1-4E0A-AB8C-78D730242F69}" srcOrd="0" destOrd="0" presId="urn:microsoft.com/office/officeart/2005/8/layout/chevron2"/>
    <dgm:cxn modelId="{7A697DD2-198F-46AC-9EA5-F1C87131B1B3}" srcId="{E1F5DEE5-C080-4446-9A65-0606E08AD343}" destId="{33F6E986-CE0A-432C-A652-CF0E5FB8B975}" srcOrd="0" destOrd="0" parTransId="{253853FD-AE70-4721-8FC0-A708B8F3663A}" sibTransId="{D3996800-2A8D-41A8-BA1A-79C8E65A0B30}"/>
    <dgm:cxn modelId="{5E525C36-4ECB-42F8-AA4B-EC172F6C9EDD}" srcId="{B5A22036-8AF8-4076-890D-53AAB22E2CB5}" destId="{5AF688D2-5748-4181-89C3-3056BC4437FD}" srcOrd="2" destOrd="0" parTransId="{DBCBB0D9-E2B7-4FAE-BEE3-62D06EFF9C68}" sibTransId="{92D1DE0F-7280-4C18-AFC5-0107DEDC072F}"/>
    <dgm:cxn modelId="{AEBE0E24-FEB6-47AB-B2CC-4D9E9A64D8AB}" type="presOf" srcId="{A01851DC-14B0-4942-9AE2-459EB367BA86}" destId="{F526EDFA-3B6C-45DE-872B-023A1CD907A2}" srcOrd="0" destOrd="0" presId="urn:microsoft.com/office/officeart/2005/8/layout/chevron2"/>
    <dgm:cxn modelId="{AD9357B2-5292-4B8A-97DB-6C82E4D7A5AE}" type="presOf" srcId="{37C83395-07CC-44A1-BD93-5DC64BF2660F}" destId="{94E1BFC2-4A05-4E35-AF2D-ECBF3EE56B86}" srcOrd="0" destOrd="0" presId="urn:microsoft.com/office/officeart/2005/8/layout/chevron2"/>
    <dgm:cxn modelId="{E6C22827-8A50-46B8-A1C2-72EA9A961F45}" type="presOf" srcId="{B5A22036-8AF8-4076-890D-53AAB22E2CB5}" destId="{9F3BD255-460F-47B5-B98A-FF6097FA4E37}" srcOrd="0" destOrd="0" presId="urn:microsoft.com/office/officeart/2005/8/layout/chevron2"/>
    <dgm:cxn modelId="{5C243436-DB22-4B3C-8FD2-0FF7F1EA3586}" type="presOf" srcId="{E1F5DEE5-C080-4446-9A65-0606E08AD343}" destId="{9767F8A9-93FB-4560-A085-D150478A3D97}" srcOrd="0" destOrd="0" presId="urn:microsoft.com/office/officeart/2005/8/layout/chevron2"/>
    <dgm:cxn modelId="{9AD1DDF5-CC0E-47A2-878C-65B8684E3549}" srcId="{5AF688D2-5748-4181-89C3-3056BC4437FD}" destId="{12EF43B1-C722-4476-B3C8-08CC0ED57F5C}" srcOrd="0" destOrd="0" parTransId="{4E0F181A-E9E0-4964-AC98-74FC27BB8A9B}" sibTransId="{0250D813-8AF8-4E45-844D-252FDED51D92}"/>
    <dgm:cxn modelId="{BBB4AF7F-EE63-4381-87AA-23B6919D12E1}" srcId="{DF9806DF-5F0F-4AAB-B174-CE3535824F0B}" destId="{37C83395-07CC-44A1-BD93-5DC64BF2660F}" srcOrd="0" destOrd="0" parTransId="{A5366132-4788-4CE2-9A37-7802D825F823}" sibTransId="{14F18B56-0708-4A88-B49C-0E8702C0A2F1}"/>
    <dgm:cxn modelId="{E46A9B92-6E2E-48FE-A2D4-1E2C803FF6FF}" srcId="{B5A22036-8AF8-4076-890D-53AAB22E2CB5}" destId="{E1F5DEE5-C080-4446-9A65-0606E08AD343}" srcOrd="1" destOrd="0" parTransId="{BCC57F2A-7EDF-4555-A560-69BC8E3ECEA4}" sibTransId="{3411BE69-1356-4A98-B993-88D5CFA42D6B}"/>
    <dgm:cxn modelId="{BF87ADCC-CC8C-4608-B46B-B267F213A228}" type="presOf" srcId="{DF9806DF-5F0F-4AAB-B174-CE3535824F0B}" destId="{5FC501E9-98C0-4506-8E79-91CB5BB04B0A}" srcOrd="0" destOrd="0" presId="urn:microsoft.com/office/officeart/2005/8/layout/chevron2"/>
    <dgm:cxn modelId="{64FC67F4-CF2D-4BF4-8952-53D7C77956E5}" type="presParOf" srcId="{9F3BD255-460F-47B5-B98A-FF6097FA4E37}" destId="{6449B653-F28C-4A5D-9B12-D4CAC7EC04EC}" srcOrd="0" destOrd="0" presId="urn:microsoft.com/office/officeart/2005/8/layout/chevron2"/>
    <dgm:cxn modelId="{86E55573-8541-45E5-8A94-02E0738F75FD}" type="presParOf" srcId="{6449B653-F28C-4A5D-9B12-D4CAC7EC04EC}" destId="{61A67502-C302-445E-82CC-C62C7629364C}" srcOrd="0" destOrd="0" presId="urn:microsoft.com/office/officeart/2005/8/layout/chevron2"/>
    <dgm:cxn modelId="{5F76C73B-91D0-40E4-B57F-459FEED2D6FF}" type="presParOf" srcId="{6449B653-F28C-4A5D-9B12-D4CAC7EC04EC}" destId="{F526EDFA-3B6C-45DE-872B-023A1CD907A2}" srcOrd="1" destOrd="0" presId="urn:microsoft.com/office/officeart/2005/8/layout/chevron2"/>
    <dgm:cxn modelId="{8924CE6A-C87E-4D1A-9A8F-AA288F010D4B}" type="presParOf" srcId="{9F3BD255-460F-47B5-B98A-FF6097FA4E37}" destId="{C7CBDF51-FC99-46C8-90D1-63C6FFC19117}" srcOrd="1" destOrd="0" presId="urn:microsoft.com/office/officeart/2005/8/layout/chevron2"/>
    <dgm:cxn modelId="{EB152A5B-8E58-4C5C-A717-D732A0CEFD6F}" type="presParOf" srcId="{9F3BD255-460F-47B5-B98A-FF6097FA4E37}" destId="{6F308CC8-F934-413E-99ED-3BC26BF7DC07}" srcOrd="2" destOrd="0" presId="urn:microsoft.com/office/officeart/2005/8/layout/chevron2"/>
    <dgm:cxn modelId="{64DBF912-5874-4549-9F20-BAACBEA98FF9}" type="presParOf" srcId="{6F308CC8-F934-413E-99ED-3BC26BF7DC07}" destId="{9767F8A9-93FB-4560-A085-D150478A3D97}" srcOrd="0" destOrd="0" presId="urn:microsoft.com/office/officeart/2005/8/layout/chevron2"/>
    <dgm:cxn modelId="{1ED72D93-330E-4F0D-BA9B-8BF5CC0BC59B}" type="presParOf" srcId="{6F308CC8-F934-413E-99ED-3BC26BF7DC07}" destId="{06132D06-7EA1-4E0A-AB8C-78D730242F69}" srcOrd="1" destOrd="0" presId="urn:microsoft.com/office/officeart/2005/8/layout/chevron2"/>
    <dgm:cxn modelId="{0C92D438-9ADC-4308-8F6F-FE5C20C582F6}" type="presParOf" srcId="{9F3BD255-460F-47B5-B98A-FF6097FA4E37}" destId="{78C41AA3-ADA2-4197-B060-249ABA4ECE0F}" srcOrd="3" destOrd="0" presId="urn:microsoft.com/office/officeart/2005/8/layout/chevron2"/>
    <dgm:cxn modelId="{609CB401-A565-4AAB-9390-055E01EB20C9}" type="presParOf" srcId="{9F3BD255-460F-47B5-B98A-FF6097FA4E37}" destId="{99E72AC2-E3BF-4D60-B54D-B3B119317B07}" srcOrd="4" destOrd="0" presId="urn:microsoft.com/office/officeart/2005/8/layout/chevron2"/>
    <dgm:cxn modelId="{69DD5D00-E2E4-426D-A571-F03139DF1BB1}" type="presParOf" srcId="{99E72AC2-E3BF-4D60-B54D-B3B119317B07}" destId="{68BA411F-38AB-4F3A-944C-17AD2C0A32E2}" srcOrd="0" destOrd="0" presId="urn:microsoft.com/office/officeart/2005/8/layout/chevron2"/>
    <dgm:cxn modelId="{43AC9574-6B58-4998-A402-04051577B0A5}" type="presParOf" srcId="{99E72AC2-E3BF-4D60-B54D-B3B119317B07}" destId="{B88AF7A6-A0CA-41BC-A41B-D8513589215F}" srcOrd="1" destOrd="0" presId="urn:microsoft.com/office/officeart/2005/8/layout/chevron2"/>
    <dgm:cxn modelId="{3A5D8F47-479D-466D-A90C-69D3FAE269B7}" type="presParOf" srcId="{9F3BD255-460F-47B5-B98A-FF6097FA4E37}" destId="{DD52EE7B-8615-499E-B55A-AD5A8EF2F47F}" srcOrd="5" destOrd="0" presId="urn:microsoft.com/office/officeart/2005/8/layout/chevron2"/>
    <dgm:cxn modelId="{E66A2D8D-F0E3-45C8-8D94-4CD2C5524D0B}" type="presParOf" srcId="{9F3BD255-460F-47B5-B98A-FF6097FA4E37}" destId="{7C6FA34C-130A-4E06-A363-9BC5DE7F3494}" srcOrd="6" destOrd="0" presId="urn:microsoft.com/office/officeart/2005/8/layout/chevron2"/>
    <dgm:cxn modelId="{82B3BF4F-4AAB-4BA6-A49E-7DD625F1C292}" type="presParOf" srcId="{7C6FA34C-130A-4E06-A363-9BC5DE7F3494}" destId="{5FC501E9-98C0-4506-8E79-91CB5BB04B0A}" srcOrd="0" destOrd="0" presId="urn:microsoft.com/office/officeart/2005/8/layout/chevron2"/>
    <dgm:cxn modelId="{B9709BC1-1A22-4598-AF93-EF0527F5ED3C}" type="presParOf" srcId="{7C6FA34C-130A-4E06-A363-9BC5DE7F3494}" destId="{94E1BFC2-4A05-4E35-AF2D-ECBF3EE56B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9725-9B9E-47E8-A517-A2E03E15478F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BCFA-8F47-4E81-8C37-719B52907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E9F2-96FF-4826-B9DB-2652482B499F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2322-FDCE-484E-95A1-29CE22E5E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C74A-C480-4FD3-939D-A9946F29A3B5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E22E-13EA-4C35-8AD7-B1FAF734A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B2C99-C38B-46D1-A593-D64F9F7AFDC8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1EB-B2AB-498A-A587-A9106D85B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E0AD-5C99-4085-BC74-49A152F4AD7A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0F06-F5C1-430D-8D38-A46C86FDA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18F7-8EC5-47CF-8A23-D583C9EE14C4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B36D-52EC-487E-8F8D-EA0E9AE3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DCD-31F7-4766-B8B4-BA5FE92CA338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C50E-A156-4042-9318-F4301B40D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6B6F-0ACD-46B7-BB50-A6CD90083E2F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1E70-93B2-4306-8752-86AFE410C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19F4-68FC-4E9F-9F96-A170AEDFF32B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24448-5E35-476B-8301-792DB2006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F91A-4A0A-4693-8D0B-C546F8C753E3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ED7B-424E-4B99-95A9-16F01E107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923E-13B5-460F-A3FE-C0C71896A999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258E-BB30-4269-BCC2-A7EE730D8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D31E43-7847-4E94-B124-4BE5E5B73E15}" type="datetimeFigureOut">
              <a:rPr lang="ru-RU"/>
              <a:pPr>
                <a:defRPr/>
              </a:pPr>
              <a:t>18.07.2016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32FCD1-3F29-4963-BDD7-641DB86D7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6" r:id="rId2"/>
    <p:sldLayoutId id="2147483885" r:id="rId3"/>
    <p:sldLayoutId id="2147483884" r:id="rId4"/>
    <p:sldLayoutId id="2147483883" r:id="rId5"/>
    <p:sldLayoutId id="2147483882" r:id="rId6"/>
    <p:sldLayoutId id="2147483881" r:id="rId7"/>
    <p:sldLayoutId id="2147483880" r:id="rId8"/>
    <p:sldLayoutId id="2147483879" r:id="rId9"/>
    <p:sldLayoutId id="2147483878" r:id="rId10"/>
    <p:sldLayoutId id="21474838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29600" cy="144016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4400" dirty="0" smtClean="0">
                <a:solidFill>
                  <a:srgbClr val="FF0000"/>
                </a:solidFill>
                <a:cs typeface="Arial" charset="0"/>
              </a:rPr>
              <a:t>детско-подростковый кризисный центр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05038"/>
            <a:ext cx="3276600" cy="4652962"/>
          </a:xfrm>
          <a:effectLst>
            <a:outerShdw blurRad="50800" dist="38100" dir="2700000" algn="tl" rotWithShape="0">
              <a:srgbClr val="FFCCCC">
                <a:alpha val="4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Arial" charset="0"/>
              </a:rPr>
              <a:t>ГКУЗ</a:t>
            </a:r>
          </a:p>
          <a:p>
            <a:pPr>
              <a:defRPr/>
            </a:pPr>
            <a:r>
              <a:rPr lang="ru-RU" sz="2400" b="1" dirty="0" smtClean="0">
                <a:latin typeface="Arial" charset="0"/>
              </a:rPr>
              <a:t> «Волгоградская областная детская клиническая </a:t>
            </a:r>
          </a:p>
          <a:p>
            <a:pPr>
              <a:defRPr/>
            </a:pPr>
            <a:r>
              <a:rPr lang="ru-RU" sz="2400" b="1" dirty="0" smtClean="0">
                <a:latin typeface="Arial" charset="0"/>
              </a:rPr>
              <a:t>психиатрическая больница»</a:t>
            </a:r>
          </a:p>
          <a:p>
            <a:pPr>
              <a:defRPr/>
            </a:pPr>
            <a:r>
              <a:rPr lang="ru-RU" sz="2400" i="1" dirty="0" smtClean="0">
                <a:latin typeface="Arial" charset="0"/>
              </a:rPr>
              <a:t>(Центр психического здоровья детей и подростков)</a:t>
            </a:r>
            <a:r>
              <a:rPr lang="ru-RU" sz="2400" dirty="0" smtClean="0">
                <a:latin typeface="Arial" charset="0"/>
              </a:rPr>
              <a:t>, Волгоград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b="1" dirty="0" smtClean="0">
                <a:latin typeface="Arial" charset="0"/>
                <a:cs typeface="Arial" charset="0"/>
              </a:rPr>
              <a:t/>
            </a:r>
            <a:br>
              <a:rPr lang="ru-RU" b="1" dirty="0" smtClean="0">
                <a:latin typeface="Arial" charset="0"/>
                <a:cs typeface="Arial" charset="0"/>
              </a:rPr>
            </a:br>
            <a:endParaRPr lang="ru-RU" b="1" dirty="0" smtClean="0">
              <a:solidFill>
                <a:srgbClr val="6600FF"/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5202" y="2204864"/>
            <a:ext cx="5442600" cy="44363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695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(продолжение)</a:t>
            </a:r>
            <a:endParaRPr lang="ru-RU" sz="28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smtClean="0"/>
              <a:t>Заключение психиатра: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Заключение психотерапевта: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Заключение психолога 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(с оценкой степени суицидального риска на момент выписки пациента из стационара):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Рекомендации по медицинской реабилитации суицидента: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Подпись должностного лица, дата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Отметка о регистрации сигнала 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(заполняется лицом, принявшим извещение)</a:t>
            </a:r>
          </a:p>
          <a:p>
            <a:endParaRPr lang="ru-RU" sz="1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Инфомация</a:t>
            </a:r>
            <a:r>
              <a:rPr lang="ru-RU" dirty="0" smtClean="0">
                <a:solidFill>
                  <a:srgbClr val="FF0000"/>
                </a:solidFill>
              </a:rPr>
              <a:t> о суицидальных попытках несовершеннолетних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481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3600" dirty="0" smtClean="0">
                <a:latin typeface="+mj-lt"/>
              </a:rPr>
              <a:t>за 2015 год получено </a:t>
            </a:r>
            <a:r>
              <a:rPr lang="ru-RU" sz="3600" b="1" dirty="0" smtClean="0">
                <a:latin typeface="+mj-lt"/>
              </a:rPr>
              <a:t>39</a:t>
            </a:r>
            <a:r>
              <a:rPr lang="ru-RU" sz="3600" dirty="0" smtClean="0">
                <a:latin typeface="+mj-lt"/>
              </a:rPr>
              <a:t> донесений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600" dirty="0" smtClean="0">
                <a:latin typeface="+mj-lt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600" dirty="0" smtClean="0">
                <a:latin typeface="+mj-lt"/>
              </a:rPr>
              <a:t>за 1 квартал 2016 года – </a:t>
            </a:r>
            <a:r>
              <a:rPr lang="ru-RU" sz="3600" b="1" dirty="0" smtClean="0">
                <a:latin typeface="+mj-lt"/>
              </a:rPr>
              <a:t>15</a:t>
            </a:r>
          </a:p>
          <a:p>
            <a:pPr>
              <a:defRPr/>
            </a:pPr>
            <a:endParaRPr lang="ru-RU" sz="10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3600" dirty="0" smtClean="0">
                <a:latin typeface="+mj-lt"/>
              </a:rPr>
              <a:t>за 2 квартал 2016 года – </a:t>
            </a:r>
            <a:r>
              <a:rPr lang="ru-RU" sz="3600" b="1" dirty="0" smtClean="0">
                <a:latin typeface="+mj-lt"/>
              </a:rPr>
              <a:t>4</a:t>
            </a:r>
            <a:endParaRPr lang="ru-RU" sz="3600" b="1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Способы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суицидальных попыток:</a:t>
            </a:r>
            <a:endParaRPr lang="ru-RU" dirty="0"/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810125"/>
        </p:xfrm>
        <a:graphic>
          <a:graphicData uri="http://schemas.openxmlformats.org/presentationml/2006/ole">
            <p:oleObj spid="_x0000_s24578" r:id="rId3" imgW="8327858" imgH="481016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Анализ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ru-RU" sz="20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женский пол – 16,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мужской пол – 3;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дети – 1,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подростки – 18;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городские – 10,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сельские – 8,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1;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жители города Волгограда – 10,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Волгоградской области – 8,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1;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708525"/>
          </a:xfrm>
        </p:spPr>
        <p:txBody>
          <a:bodyPr/>
          <a:lstStyle/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Донесения получены: </a:t>
            </a:r>
          </a:p>
          <a:p>
            <a:pPr marL="0" indent="266700">
              <a:buFont typeface="Wingdings 2" pitchFamily="18" charset="2"/>
              <a:buNone/>
            </a:pPr>
            <a:endParaRPr lang="ru-RU" sz="1900" smtClean="0">
              <a:latin typeface="Arial" charset="0"/>
            </a:endParaRP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ГБУЗ «Волгоградская областная наркологическая больница» – 10,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ГБУЗ "Волгоградская областная психиатрическая больница №5" – 2,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ГКУЗ «Городская клиническая больница скорой медицинской помощи № 25» – 1,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ГУЗ "Клиническая больница скорой медицинской помощи № 7" – 1,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ЦГБ г.Камышин – 1,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ГУЗ «Детская поликлиника №1» – 1,</a:t>
            </a:r>
          </a:p>
          <a:p>
            <a:pPr marL="0" indent="266700">
              <a:buFont typeface="Wingdings 2" pitchFamily="18" charset="2"/>
              <a:buNone/>
            </a:pPr>
            <a:r>
              <a:rPr lang="ru-RU" sz="1900" smtClean="0">
                <a:latin typeface="Arial" charset="0"/>
              </a:rPr>
              <a:t>из ЦРБ районов области – 3;</a:t>
            </a:r>
          </a:p>
          <a:p>
            <a:pPr marL="0" indent="266700"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диагноз психиатра указан в 14 случаях,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в 5;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заключение психолога приведено в 12 случаях,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в 7;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заключение психотерапевта приведено в 6 случае,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в 13;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амбулаторная психиатрическая помощь не оказывалась;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стационарная психиатрическая помощь оказана в 5 случаях,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 оказывалась в 13 случаях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в 1.</a:t>
            </a:r>
          </a:p>
          <a:p>
            <a:pPr>
              <a:buFont typeface="Wingdings 2" pitchFamily="18" charset="2"/>
              <a:buNone/>
              <a:defRPr/>
            </a:pP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рекомендации по медицинской реабилитации разработаны в 14 случаях,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нет данных – в 5</a:t>
            </a:r>
          </a:p>
          <a:p>
            <a:pPr>
              <a:buFont typeface="Wingdings 2" pitchFamily="18" charset="2"/>
              <a:buNone/>
              <a:defRPr/>
            </a:pPr>
            <a:endParaRPr lang="ru-RU" sz="2000" dirty="0" smtClean="0">
              <a:latin typeface="+mj-lt"/>
            </a:endParaRP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dirty="0" smtClean="0">
                <a:latin typeface="+mj-lt"/>
              </a:rPr>
              <a:t>(зачастую рекомендации носят формальный, безадресный характер:</a:t>
            </a:r>
          </a:p>
          <a:p>
            <a:pPr marL="0" indent="136525">
              <a:buFont typeface="Wingdings 2" pitchFamily="18" charset="2"/>
              <a:buNone/>
              <a:defRPr/>
            </a:pPr>
            <a:endParaRPr lang="ru-RU" sz="2000" dirty="0" smtClean="0">
              <a:latin typeface="+mj-lt"/>
            </a:endParaRP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i="1" dirty="0" smtClean="0">
                <a:latin typeface="+mj-lt"/>
              </a:rPr>
              <a:t>«</a:t>
            </a:r>
            <a:r>
              <a:rPr lang="ru-RU" sz="2000" i="1" dirty="0" err="1" smtClean="0">
                <a:latin typeface="+mj-lt"/>
              </a:rPr>
              <a:t>психокоррекционная</a:t>
            </a:r>
            <a:r>
              <a:rPr lang="ru-RU" sz="2000" i="1" dirty="0" smtClean="0">
                <a:latin typeface="+mj-lt"/>
              </a:rPr>
              <a:t> работа», </a:t>
            </a: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i="1" dirty="0" smtClean="0">
                <a:latin typeface="+mj-lt"/>
              </a:rPr>
              <a:t>«занятия с психологом», </a:t>
            </a: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i="1" dirty="0" smtClean="0">
                <a:latin typeface="+mj-lt"/>
              </a:rPr>
              <a:t>«консультация нарколога», </a:t>
            </a: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i="1" dirty="0" smtClean="0">
                <a:latin typeface="+mj-lt"/>
              </a:rPr>
              <a:t>«наблюдение у психотерапевта по месту жительства»</a:t>
            </a:r>
          </a:p>
          <a:p>
            <a:pPr marL="0" indent="136525">
              <a:buFont typeface="Wingdings 2" pitchFamily="18" charset="2"/>
              <a:buNone/>
              <a:defRPr/>
            </a:pPr>
            <a:r>
              <a:rPr lang="ru-RU" sz="2000" i="1" dirty="0" smtClean="0">
                <a:latin typeface="+mj-lt"/>
              </a:rPr>
              <a:t>и т.д.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	</a:t>
            </a:r>
            <a:endParaRPr lang="ru-RU" sz="20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0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79388" y="5300663"/>
            <a:ext cx="8785225" cy="1368425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ru-RU" sz="2200" b="1" i="1" smtClean="0">
                <a:latin typeface="Arial" charset="0"/>
              </a:rPr>
              <a:t>Руководитель  детско-подросткового кризисного центра</a:t>
            </a:r>
          </a:p>
          <a:p>
            <a:pPr algn="r">
              <a:buFont typeface="Wingdings 2" pitchFamily="18" charset="2"/>
              <a:buNone/>
            </a:pPr>
            <a:r>
              <a:rPr lang="ru-RU" sz="2200" b="1" i="1" smtClean="0">
                <a:latin typeface="Arial" charset="0"/>
              </a:rPr>
              <a:t>Колесникова Ирина Анатольевна</a:t>
            </a:r>
          </a:p>
          <a:p>
            <a:pPr algn="r">
              <a:buFont typeface="Wingdings 2" pitchFamily="18" charset="2"/>
              <a:buNone/>
            </a:pPr>
            <a:r>
              <a:rPr lang="ru-RU" sz="2200" b="1" i="1" smtClean="0">
                <a:latin typeface="Arial" charset="0"/>
              </a:rPr>
              <a:t>23-00-16</a:t>
            </a:r>
          </a:p>
          <a:p>
            <a:endParaRPr lang="ru-RU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5976664" cy="4872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21602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анализ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суицидальных попыток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несовершеннолетних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за 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ru-RU" sz="3600" dirty="0" smtClean="0">
                <a:solidFill>
                  <a:srgbClr val="FF0000"/>
                </a:solidFill>
              </a:rPr>
              <a:t> полугодие 2016 года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zhkt.guru/i/images/13896596561018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997200"/>
            <a:ext cx="50419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241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FF0000"/>
                </a:solidFill>
              </a:rPr>
              <a:t>Нормативно-правовая база: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Tx/>
              <a:buFont typeface="Wingdings" pitchFamily="2" charset="2"/>
              <a:buChar char="q"/>
              <a:defRPr/>
            </a:pPr>
            <a:r>
              <a:rPr lang="ru-RU" sz="2600" dirty="0" smtClean="0">
                <a:latin typeface="+mj-lt"/>
              </a:rPr>
              <a:t>приказ комитета здравоохранения Волгоградской области от 06.04.2015г. </a:t>
            </a:r>
            <a:r>
              <a:rPr lang="ru-RU" sz="2600" b="1" dirty="0" smtClean="0">
                <a:latin typeface="+mj-lt"/>
              </a:rPr>
              <a:t>№ 1063 «</a:t>
            </a:r>
            <a:r>
              <a:rPr lang="ru-RU" sz="2600" dirty="0" smtClean="0">
                <a:latin typeface="+mj-lt"/>
              </a:rPr>
              <a:t>О реализации порядка межведомственного взаимодействия при оказании помощи несовершеннолетним с суицидальным поведением на территории Волгоградской области»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Tx/>
              <a:buFont typeface="Wingdings" pitchFamily="2" charset="2"/>
              <a:buChar char="q"/>
              <a:defRPr/>
            </a:pPr>
            <a:r>
              <a:rPr lang="ru-RU" sz="2600" dirty="0" smtClean="0">
                <a:latin typeface="+mj-lt"/>
              </a:rPr>
              <a:t> приказ комитета здравоохранения Волгоградской области от 30.10.2015г. </a:t>
            </a:r>
            <a:r>
              <a:rPr lang="ru-RU" sz="2600" b="1" dirty="0" smtClean="0">
                <a:latin typeface="+mj-lt"/>
              </a:rPr>
              <a:t>№ 3757 </a:t>
            </a:r>
            <a:r>
              <a:rPr lang="ru-RU" sz="2600" dirty="0" smtClean="0">
                <a:latin typeface="+mj-lt"/>
              </a:rPr>
              <a:t>«О внесении изменений в приказ комитета здравоохранения Волгоградской области от 06.04.2015 №1063 «О реализации порядка межведомственного взаимодействия при оказании помощи несовершеннолетним с суицидальным поведением на территории Волгоградской области»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1. Передача информации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 течение одного дня)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496944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2. Привлечение врача-психиатра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125"/>
          </a:xfrm>
        </p:spPr>
        <p:txBody>
          <a:bodyPr/>
          <a:lstStyle/>
          <a:p>
            <a:pPr marL="0" indent="136525">
              <a:buFontTx/>
              <a:buChar char="-"/>
              <a:defRPr/>
            </a:pPr>
            <a:r>
              <a:rPr lang="ru-RU" dirty="0" smtClean="0">
                <a:latin typeface="+mj-lt"/>
              </a:rPr>
              <a:t>с целью определения показаний к специализированной психиатрической помощи</a:t>
            </a:r>
          </a:p>
          <a:p>
            <a:pPr marL="0" indent="136525">
              <a:buFont typeface="Wingdings 2" pitchFamily="18" charset="2"/>
              <a:buNone/>
              <a:defRPr/>
            </a:pPr>
            <a:endParaRPr lang="ru-RU" dirty="0" smtClean="0">
              <a:latin typeface="+mj-lt"/>
            </a:endParaRPr>
          </a:p>
          <a:p>
            <a:pPr marL="0" indent="136525">
              <a:buFontTx/>
              <a:buChar char="-"/>
              <a:defRPr/>
            </a:pPr>
            <a:r>
              <a:rPr lang="ru-RU" dirty="0" smtClean="0">
                <a:latin typeface="+mj-lt"/>
              </a:rPr>
              <a:t>в случае отсутствия в штате учреждения врача-психиатра – из психиатрического диспансера, территориально расположенного в сфере обслуживания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3. Заключение о целесообразности разработки межведомственной ИПРС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671887"/>
          </a:xfrm>
        </p:spPr>
        <p:txBody>
          <a:bodyPr/>
          <a:lstStyle/>
          <a:p>
            <a:pPr marL="173038" indent="-36513">
              <a:buFont typeface="Wingdings 2" pitchFamily="18" charset="2"/>
              <a:buNone/>
              <a:defRPr/>
            </a:pPr>
            <a:r>
              <a:rPr lang="ru-RU" sz="3200" dirty="0" smtClean="0">
                <a:latin typeface="+mj-lt"/>
              </a:rPr>
              <a:t>после согласования с врачом-психиатром рекомендации по дальнейшей медицинской реабилитации направляются в муниципальную КДН                         </a:t>
            </a:r>
          </a:p>
          <a:p>
            <a:pPr marL="173038" indent="-36513">
              <a:buFont typeface="Wingdings 2" pitchFamily="18" charset="2"/>
              <a:buNone/>
              <a:defRPr/>
            </a:pPr>
            <a:endParaRPr lang="ru-RU" sz="3200" b="1" dirty="0" smtClean="0">
              <a:latin typeface="+mj-lt"/>
            </a:endParaRPr>
          </a:p>
          <a:p>
            <a:pPr marL="173038" indent="-36513" algn="ctr"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в течение трех рабочих дней!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4. После выписки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ребенка из стационара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64050"/>
          </a:xfrm>
        </p:spPr>
        <p:txBody>
          <a:bodyPr/>
          <a:lstStyle/>
          <a:p>
            <a:pPr marL="92075" indent="44450">
              <a:buFontTx/>
              <a:buChar char="-"/>
              <a:defRPr/>
            </a:pPr>
            <a:r>
              <a:rPr lang="ru-RU" dirty="0" smtClean="0">
                <a:latin typeface="+mj-lt"/>
              </a:rPr>
              <a:t>в медицинскую организацию, оказывающую медицинскую помощь несовершеннолетнему по месту жительства для дальнейшего наблюдения и обеспечения преемственности в оказании адекватной помощи</a:t>
            </a:r>
          </a:p>
          <a:p>
            <a:pPr marL="92075" indent="44450">
              <a:buFont typeface="Wingdings 2" pitchFamily="18" charset="2"/>
              <a:buNone/>
              <a:defRPr/>
            </a:pPr>
            <a:endParaRPr lang="ru-RU" dirty="0" smtClean="0">
              <a:latin typeface="+mj-lt"/>
            </a:endParaRPr>
          </a:p>
          <a:p>
            <a:pPr marL="92075" indent="44450">
              <a:buFont typeface="Wingdings 2" pitchFamily="18" charset="2"/>
              <a:buNone/>
              <a:defRPr/>
            </a:pPr>
            <a:r>
              <a:rPr lang="ru-RU" dirty="0" smtClean="0">
                <a:latin typeface="+mj-lt"/>
              </a:rPr>
              <a:t>- в ГКУЗ «ВОДКПБ» по форме согласно приложения 1 к приказу № 1063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FF0000"/>
                </a:solidFill>
              </a:rPr>
              <a:t>Бланк донесения: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774950">
              <a:buFont typeface="Wingdings 2" pitchFamily="18" charset="2"/>
              <a:buNone/>
              <a:defRPr/>
            </a:pPr>
            <a:r>
              <a:rPr lang="ru-RU" sz="1600" dirty="0" smtClean="0"/>
              <a:t>Приложение 1</a:t>
            </a:r>
          </a:p>
          <a:p>
            <a:pPr marL="3322638" indent="0">
              <a:buFont typeface="Wingdings 2" pitchFamily="18" charset="2"/>
              <a:buNone/>
              <a:defRPr/>
            </a:pPr>
            <a:r>
              <a:rPr lang="ru-RU" sz="1600" dirty="0" smtClean="0"/>
              <a:t>к приказу Комитета здравоохранения </a:t>
            </a:r>
          </a:p>
          <a:p>
            <a:pPr marL="3322638" indent="0">
              <a:buFont typeface="Wingdings 2" pitchFamily="18" charset="2"/>
              <a:buNone/>
              <a:defRPr/>
            </a:pPr>
            <a:r>
              <a:rPr lang="ru-RU" sz="1600" dirty="0" smtClean="0"/>
              <a:t>Волгоградской области</a:t>
            </a:r>
          </a:p>
          <a:p>
            <a:pPr indent="2774950">
              <a:buFont typeface="Wingdings 2" pitchFamily="18" charset="2"/>
              <a:buNone/>
              <a:defRPr/>
            </a:pPr>
            <a:r>
              <a:rPr lang="ru-RU" sz="1600" dirty="0" smtClean="0"/>
              <a:t>от 06.04.2015г. </a:t>
            </a:r>
            <a:r>
              <a:rPr lang="ru-RU" sz="1600" b="1" dirty="0" smtClean="0"/>
              <a:t>№ 1063 </a:t>
            </a:r>
            <a:r>
              <a:rPr lang="ru-RU" sz="1600" dirty="0" smtClean="0"/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Заполняется на бланке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учреждения с пометкой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u="sng" dirty="0" smtClean="0"/>
              <a:t>СРОЧНО!</a:t>
            </a:r>
            <a:endParaRPr lang="ru-RU" sz="160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1600" b="1" dirty="0" smtClean="0"/>
              <a:t>Донесение о выписке ребенка из стационара</a:t>
            </a:r>
            <a:endParaRPr lang="ru-RU" sz="160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Ф.И.О., должность, наименование организации: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(продолжение)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сообщает о выписке из медицинского учреждения несовершеннолетнего </a:t>
            </a:r>
            <a:r>
              <a:rPr lang="ru-RU" sz="1600" dirty="0" err="1" smtClean="0"/>
              <a:t>суицидента</a:t>
            </a:r>
            <a:r>
              <a:rPr lang="ru-RU" sz="1600" dirty="0" smtClean="0"/>
              <a:t>:</a:t>
            </a:r>
          </a:p>
          <a:p>
            <a:pPr marL="173038" indent="-36513">
              <a:buFont typeface="Wingdings 2" pitchFamily="18" charset="2"/>
              <a:buNone/>
              <a:defRPr/>
            </a:pPr>
            <a:r>
              <a:rPr lang="ru-RU" sz="1600" dirty="0" smtClean="0"/>
              <a:t>(Ф.И.О. ребенка, дата рождения, занятие, место жительства, нахождения, обстоятельства суицида):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Диагноз: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Проведенное лечение: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 </a:t>
            </a:r>
          </a:p>
          <a:p>
            <a:pPr>
              <a:buFont typeface="Wingdings 2" pitchFamily="18" charset="2"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416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суицидов</dc:title>
  <dc:creator>Сергей</dc:creator>
  <cp:lastModifiedBy>ВОДКПБ</cp:lastModifiedBy>
  <cp:revision>74</cp:revision>
  <dcterms:created xsi:type="dcterms:W3CDTF">2015-03-29T18:07:09Z</dcterms:created>
  <dcterms:modified xsi:type="dcterms:W3CDTF">2016-07-18T09:26:50Z</dcterms:modified>
</cp:coreProperties>
</file>